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256" r:id="rId3"/>
    <p:sldId id="257" r:id="rId5"/>
    <p:sldId id="269" r:id="rId6"/>
    <p:sldId id="282" r:id="rId7"/>
    <p:sldId id="259" r:id="rId8"/>
    <p:sldId id="268" r:id="rId9"/>
    <p:sldId id="278" r:id="rId10"/>
    <p:sldId id="261" r:id="rId11"/>
    <p:sldId id="258" r:id="rId12"/>
    <p:sldId id="265" r:id="rId13"/>
    <p:sldId id="266" r:id="rId14"/>
    <p:sldId id="270" r:id="rId15"/>
    <p:sldId id="283" r:id="rId16"/>
    <p:sldId id="280" r:id="rId17"/>
    <p:sldId id="281" r:id="rId18"/>
    <p:sldId id="286" r:id="rId19"/>
    <p:sldId id="28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hyperlink" Target="http://www.aclockworkberry.com/shader-derivative-functions/" TargetMode="Externa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hyperlink" Target="https://books.google.com/books?id=5E7NBQAAQBAJ&amp;pg=PA189&amp;lpg=PA189&amp;dq=CalculateLevelOfDetail&amp;source=bl&amp;ots=o9bBUSUeVY&amp;sig=ACfU3U0O0GqmlPmU_LXZZ100cmOA3xOuLw&amp;hl=zh-CN&amp;sa=X&amp;ved=2ahUKEwjfvOLK4YfnAhU1GTQIHb25CTs4ChDoATADegQIChAB#v=onepage&amp;q=CalculateLevelOfDeta" TargetMode="Externa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5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地形混合方案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698500" y="819785"/>
            <a:ext cx="1053782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>
                <a:solidFill>
                  <a:schemeClr val="bg1"/>
                </a:solidFill>
                <a:sym typeface="+mn-ea"/>
              </a:rPr>
              <a:t>float4 tex2D(sampler2D samp, float2 s)</a:t>
            </a:r>
            <a:endParaRPr lang="en-US" altLang="zh-CN" sz="2800" b="1">
              <a:solidFill>
                <a:schemeClr val="bg1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2800" b="1">
              <a:solidFill>
                <a:schemeClr val="bg1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>
                <a:solidFill>
                  <a:schemeClr val="bg1"/>
                </a:solidFill>
                <a:sym typeface="+mn-ea"/>
              </a:rPr>
              <a:t>float4 tex2D(sampler2D samp, float2 s, float2 dx, float2 dy)</a:t>
            </a:r>
            <a:endParaRPr lang="en-US" altLang="zh-CN" sz="2800" b="1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b="1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8175" y="2634615"/>
            <a:ext cx="5836285" cy="38328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>
                <a:solidFill>
                  <a:schemeClr val="bg1"/>
                </a:solidFill>
              </a:rPr>
              <a:t>ddx ddy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3395" y="1642110"/>
            <a:ext cx="8665845" cy="35737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42135" y="5658485"/>
            <a:ext cx="8477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2"/>
              </a:rPr>
              <a:t>aclockworkberry.com/shader-derivative-functions</a:t>
            </a:r>
            <a:endParaRPr lang="zh-CN" altLang="en-US">
              <a:hlinkClick r:id="rId2"/>
            </a:endParaRPr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>
                <a:solidFill>
                  <a:schemeClr val="bg1"/>
                </a:solidFill>
              </a:rPr>
              <a:t>Mipmap Level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1330" y="1332865"/>
            <a:ext cx="6149975" cy="927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47520" y="6221095"/>
            <a:ext cx="7152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2" action="ppaction://hlinkfile"/>
              </a:rPr>
              <a:t>《GPU Pro: Advanced Rendering Techniques》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47395" y="2432050"/>
            <a:ext cx="112337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#define MIPMAP_COUNT(tex) (log2( max(tex##_TexelSize.z, tex##_TexelSize.w) ))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#define MIPMAP_LEVEL(tex,uv) (MIPMAP_COUNT(tex) + log2( max( length(ddx(uv)),length(ddy(uv)) ) ))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#define MIPMAP_DEBUG(tex,uv) (MIPMAP_LEVEL(tex,uv) / MIPMAP_COUNT(tex))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>
                <a:solidFill>
                  <a:schemeClr val="bg1"/>
                </a:solidFill>
              </a:rPr>
              <a:t>MipmapLevel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9655" y="1682750"/>
            <a:ext cx="572135" cy="42672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9925" y="1099185"/>
            <a:ext cx="1414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bg1"/>
                </a:solidFill>
                <a:sym typeface="+mn-ea"/>
              </a:rPr>
              <a:t>log</a:t>
            </a:r>
            <a:r>
              <a:rPr lang="en-US" altLang="zh-CN" sz="3200" baseline="-25000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 sz="3200" baseline="30000">
                <a:solidFill>
                  <a:schemeClr val="bg1"/>
                </a:solidFill>
                <a:sym typeface="+mn-ea"/>
              </a:rPr>
              <a:t>size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8650" y="6073775"/>
            <a:ext cx="1414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bg1"/>
                </a:solidFill>
                <a:sym typeface="+mn-ea"/>
              </a:rPr>
              <a:t>0</a:t>
            </a:r>
            <a:endParaRPr lang="en-US" altLang="zh-CN" sz="3200">
              <a:solidFill>
                <a:schemeClr val="bg1"/>
              </a:solidFill>
            </a:endParaRPr>
          </a:p>
        </p:txBody>
      </p:sp>
      <p:pic>
        <p:nvPicPr>
          <p:cNvPr id="11" name="内容占位符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84070" y="2283460"/>
            <a:ext cx="8625840" cy="30651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>
                <a:solidFill>
                  <a:schemeClr val="bg1"/>
                </a:solidFill>
              </a:rPr>
              <a:t>Clamp Mipmap Level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905" y="1181100"/>
            <a:ext cx="2566670" cy="25666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75" y="1181100"/>
            <a:ext cx="2564765" cy="25698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340" y="1181100"/>
            <a:ext cx="2562860" cy="2566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1181100"/>
            <a:ext cx="2564765" cy="25698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9245" y="4721860"/>
            <a:ext cx="6442075" cy="8928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>
                <a:solidFill>
                  <a:schemeClr val="bg1"/>
                </a:solidFill>
              </a:rPr>
              <a:t>采样越界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0050" y="1363345"/>
            <a:ext cx="5015865" cy="50412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015" y="1363345"/>
            <a:ext cx="1233170" cy="5057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53935" y="1564640"/>
            <a:ext cx="46361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Offset: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en-US" altLang="zh-CN" sz="3200">
                <a:solidFill>
                  <a:schemeClr val="bg1"/>
                </a:solidFill>
              </a:rPr>
              <a:t>0.5 * MipmapTexelSize</a:t>
            </a:r>
            <a:endParaRPr lang="en-US" altLang="zh-CN" sz="320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3125470"/>
            <a:ext cx="2876550" cy="32956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>
                <a:solidFill>
                  <a:schemeClr val="bg1"/>
                </a:solidFill>
              </a:rPr>
              <a:t>UV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185" y="1079500"/>
            <a:ext cx="7707630" cy="54438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>
                <a:solidFill>
                  <a:schemeClr val="bg1"/>
                </a:solidFill>
              </a:rPr>
              <a:t>UV + Offset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57120" y="1079500"/>
            <a:ext cx="7477760" cy="54349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>
                <a:solidFill>
                  <a:schemeClr val="bg1"/>
                </a:solidFill>
              </a:rPr>
              <a:t>纹理图集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75050" y="1296035"/>
            <a:ext cx="5041265" cy="5041265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/>
        </p:nvGraphicFramePr>
        <p:xfrm>
          <a:off x="3575050" y="1296035"/>
          <a:ext cx="5041900" cy="504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475"/>
                <a:gridCol w="1260475"/>
                <a:gridCol w="1260475"/>
                <a:gridCol w="1260475"/>
              </a:tblGrid>
              <a:tr h="1260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 anchorCtr="0">
                    <a:solidFill>
                      <a:schemeClr val="bg1"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 anchorCtr="0">
                    <a:solidFill>
                      <a:schemeClr val="bg1"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 anchorCtr="0">
                    <a:solidFill>
                      <a:schemeClr val="bg1"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 anchorCtr="0">
                    <a:solidFill>
                      <a:schemeClr val="bg1">
                        <a:alpha val="23000"/>
                      </a:schemeClr>
                    </a:solidFill>
                  </a:tcPr>
                </a:tc>
              </a:tr>
              <a:tr h="1260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 anchorCtr="0">
                    <a:solidFill>
                      <a:schemeClr val="bg1"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9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 anchorCtr="0">
                    <a:solidFill>
                      <a:schemeClr val="bg1"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 anchorCtr="0">
                    <a:solidFill>
                      <a:schemeClr val="bg1"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 anchorCtr="0">
                    <a:solidFill>
                      <a:schemeClr val="bg1">
                        <a:alpha val="23000"/>
                      </a:schemeClr>
                    </a:solidFill>
                  </a:tcPr>
                </a:tc>
              </a:tr>
              <a:tr h="1260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 anchorCtr="0">
                    <a:solidFill>
                      <a:schemeClr val="bg1"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 anchorCtr="0">
                    <a:solidFill>
                      <a:schemeClr val="bg1"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 anchorCtr="0">
                    <a:solidFill>
                      <a:schemeClr val="bg1"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 anchorCtr="0">
                    <a:solidFill>
                      <a:schemeClr val="bg1">
                        <a:alpha val="23000"/>
                      </a:schemeClr>
                    </a:solidFill>
                  </a:tcPr>
                </a:tc>
              </a:tr>
              <a:tr h="1260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 anchorCtr="0">
                    <a:solidFill>
                      <a:schemeClr val="bg1"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 anchorCtr="0">
                    <a:solidFill>
                      <a:schemeClr val="bg1"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 anchorCtr="0">
                    <a:solidFill>
                      <a:schemeClr val="bg1"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 anchorCtr="0">
                    <a:solidFill>
                      <a:schemeClr val="bg1">
                        <a:alpha val="23000"/>
                      </a:schemeClr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>
                <a:solidFill>
                  <a:schemeClr val="bg1"/>
                </a:solidFill>
              </a:rPr>
              <a:t>SplatMap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4" name="内容占位符 3" descr="D:\Workspace\unity\TerrainPainter\Assets\TerrainEditor\Terrain_SplatMap.pngTerrain_SplatMap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174105" y="1230630"/>
            <a:ext cx="2489200" cy="2489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6645" y="1824355"/>
            <a:ext cx="2412365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R</a:t>
            </a:r>
            <a:r>
              <a:rPr lang="zh-CN" altLang="en-US" sz="2000">
                <a:solidFill>
                  <a:schemeClr val="bg1"/>
                </a:solidFill>
              </a:rPr>
              <a:t>通道：背景纹理</a:t>
            </a:r>
            <a:r>
              <a:rPr lang="en-US" altLang="zh-CN" sz="2000">
                <a:solidFill>
                  <a:schemeClr val="bg1"/>
                </a:solidFill>
              </a:rPr>
              <a:t>ID 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G</a:t>
            </a:r>
            <a:r>
              <a:rPr lang="zh-CN" altLang="en-US" sz="2000">
                <a:solidFill>
                  <a:schemeClr val="bg1"/>
                </a:solidFill>
              </a:rPr>
              <a:t>通道：前景纹理</a:t>
            </a:r>
            <a:r>
              <a:rPr lang="en-US" altLang="zh-CN" sz="2000">
                <a:solidFill>
                  <a:schemeClr val="bg1"/>
                </a:solidFill>
              </a:rPr>
              <a:t>ID 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B</a:t>
            </a:r>
            <a:r>
              <a:rPr lang="zh-CN" altLang="en-US" sz="2000">
                <a:solidFill>
                  <a:schemeClr val="bg1"/>
                </a:solidFill>
              </a:rPr>
              <a:t>通道：混合系数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305" y="1230630"/>
            <a:ext cx="2493010" cy="24898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105" y="3720465"/>
            <a:ext cx="2489200" cy="24688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305" y="3719830"/>
            <a:ext cx="2493645" cy="24936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72510" y="908685"/>
            <a:ext cx="5046980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>
                <a:solidFill>
                  <a:schemeClr val="bg1"/>
                </a:solidFill>
              </a:rPr>
              <a:t>？？？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9" name="内容占位符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4245" y="1139190"/>
            <a:ext cx="5041265" cy="50412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650" y="1888490"/>
            <a:ext cx="4543425" cy="3543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>
                <a:solidFill>
                  <a:schemeClr val="bg1"/>
                </a:solidFill>
              </a:rPr>
              <a:t>SplatMap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4" name="内容占位符 3" descr="D:\Workspace\unity\TerrainPainter\Assets\TerrainEditor\Terrain_SplatMap.pngTerrain_SplatMap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174105" y="1230630"/>
            <a:ext cx="2489200" cy="2489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6645" y="1824355"/>
            <a:ext cx="400685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R</a:t>
            </a:r>
            <a:r>
              <a:rPr lang="zh-CN" altLang="en-US" sz="2000">
                <a:solidFill>
                  <a:schemeClr val="bg1"/>
                </a:solidFill>
              </a:rPr>
              <a:t>通道：背景纹理</a:t>
            </a:r>
            <a:r>
              <a:rPr lang="en-US" altLang="zh-CN" sz="2000">
                <a:solidFill>
                  <a:schemeClr val="bg1"/>
                </a:solidFill>
              </a:rPr>
              <a:t>ID </a:t>
            </a:r>
            <a:r>
              <a:rPr lang="zh-CN" altLang="en-US" sz="2000">
                <a:solidFill>
                  <a:schemeClr val="bg1"/>
                </a:solidFill>
              </a:rPr>
              <a:t>（不可插值）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G</a:t>
            </a:r>
            <a:r>
              <a:rPr lang="zh-CN" altLang="en-US" sz="2000">
                <a:solidFill>
                  <a:schemeClr val="bg1"/>
                </a:solidFill>
              </a:rPr>
              <a:t>通道：前景纹理</a:t>
            </a:r>
            <a:r>
              <a:rPr lang="en-US" altLang="zh-CN" sz="2000">
                <a:solidFill>
                  <a:schemeClr val="bg1"/>
                </a:solidFill>
              </a:rPr>
              <a:t>ID </a:t>
            </a:r>
            <a:r>
              <a:rPr lang="zh-CN" altLang="en-US" sz="2000">
                <a:solidFill>
                  <a:schemeClr val="bg1"/>
                </a:solidFill>
              </a:rPr>
              <a:t>（不可插值）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B</a:t>
            </a:r>
            <a:r>
              <a:rPr lang="zh-CN" altLang="en-US" sz="2000">
                <a:solidFill>
                  <a:schemeClr val="bg1"/>
                </a:solidFill>
              </a:rPr>
              <a:t>通道：混合系数     （需要插值）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305" y="1230630"/>
            <a:ext cx="2493010" cy="24898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105" y="3720465"/>
            <a:ext cx="2489200" cy="24688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305" y="3719830"/>
            <a:ext cx="2493645" cy="24936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>
                <a:solidFill>
                  <a:schemeClr val="bg1"/>
                </a:solidFill>
              </a:rPr>
              <a:t>点过滤</a:t>
            </a:r>
            <a:r>
              <a:rPr lang="en-US" altLang="zh-CN">
                <a:solidFill>
                  <a:schemeClr val="bg1"/>
                </a:solidFill>
              </a:rPr>
              <a:t>&amp;</a:t>
            </a:r>
            <a:r>
              <a:rPr>
                <a:solidFill>
                  <a:schemeClr val="bg1"/>
                </a:solidFill>
              </a:rPr>
              <a:t>双线性过滤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18815" y="1679575"/>
            <a:ext cx="8971280" cy="37230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CG: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    float2 pointSplatUV = (floor(i.uv * _Splat_TexelSize.zw) + 0.5) * _Splat_TexelSize.xy;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  <a:sym typeface="+mn-ea"/>
            </a:endParaRPr>
          </a:p>
          <a:p>
            <a:pPr algn="l"/>
            <a:endParaRPr lang="en-US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>
                <a:solidFill>
                  <a:schemeClr val="bg1"/>
                </a:solidFill>
                <a:sym typeface="+mn-ea"/>
              </a:rPr>
              <a:t>HLSL: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  <a:sym typeface="+mn-ea"/>
              </a:rPr>
              <a:t>    SamplerState sampler_linear_repeat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  <a:sym typeface="+mn-ea"/>
              </a:rPr>
              <a:t>    SamplerState sampler_point_repeat</a:t>
            </a:r>
            <a:r>
              <a:rPr lang="en-US">
                <a:solidFill>
                  <a:schemeClr val="bg1"/>
                </a:solidFill>
                <a:sym typeface="+mn-ea"/>
              </a:rPr>
              <a:t> </a:t>
            </a:r>
            <a:endParaRPr lang="en-US" sz="2000">
              <a:solidFill>
                <a:schemeClr val="bg1"/>
              </a:solidFill>
            </a:endParaRPr>
          </a:p>
          <a:p>
            <a:pPr algn="l"/>
            <a:r>
              <a:rPr lang="en-US" sz="2000">
                <a:solidFill>
                  <a:schemeClr val="bg1"/>
                </a:solidFill>
              </a:rPr>
              <a:t> 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400" t="413" r="50387"/>
          <a:stretch>
            <a:fillRect/>
          </a:stretch>
        </p:blipFill>
        <p:spPr>
          <a:xfrm>
            <a:off x="777240" y="1057275"/>
            <a:ext cx="2343785" cy="47428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>
                <a:solidFill>
                  <a:schemeClr val="bg1"/>
                </a:solidFill>
              </a:rPr>
              <a:t>UV</a:t>
            </a:r>
            <a:r>
              <a:rPr altLang="zh-CN">
                <a:solidFill>
                  <a:schemeClr val="bg1"/>
                </a:solidFill>
              </a:rPr>
              <a:t>不连续</a:t>
            </a:r>
            <a:endParaRPr altLang="zh-CN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84575" y="1296035"/>
            <a:ext cx="502221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>
                <a:solidFill>
                  <a:schemeClr val="bg1"/>
                </a:solidFill>
              </a:rPr>
              <a:t>MipmapLevel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9655" y="1682750"/>
            <a:ext cx="572135" cy="42672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32815" y="6109970"/>
            <a:ext cx="8064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bg1"/>
                </a:solidFill>
              </a:rPr>
              <a:t>0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7215" y="1099185"/>
            <a:ext cx="15182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bg1"/>
                </a:solidFill>
              </a:rPr>
              <a:t>log</a:t>
            </a:r>
            <a:r>
              <a:rPr lang="en-US" altLang="zh-CN" sz="3200" baseline="-25000">
                <a:solidFill>
                  <a:schemeClr val="bg1"/>
                </a:solidFill>
              </a:rPr>
              <a:t>2</a:t>
            </a:r>
            <a:r>
              <a:rPr lang="en-US" altLang="zh-CN" sz="3200" baseline="30000">
                <a:solidFill>
                  <a:schemeClr val="bg1"/>
                </a:solidFill>
              </a:rPr>
              <a:t>size</a:t>
            </a:r>
            <a:endParaRPr lang="en-US" altLang="zh-CN" sz="3200" baseline="3000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88210" y="1979295"/>
            <a:ext cx="8604885" cy="36741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876</Words>
  <Application>WPS 演示</Application>
  <PresentationFormat>宽屏</PresentationFormat>
  <Paragraphs>115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Arial Unicode MS</vt:lpstr>
      <vt:lpstr>Office 主题​​</vt:lpstr>
      <vt:lpstr>地形混合方案</vt:lpstr>
      <vt:lpstr>纹理图集</vt:lpstr>
      <vt:lpstr>SplatMap</vt:lpstr>
      <vt:lpstr>PowerPoint 演示文稿</vt:lpstr>
      <vt:lpstr>？？？</vt:lpstr>
      <vt:lpstr>SplatMap</vt:lpstr>
      <vt:lpstr>点过滤&amp;双线性过滤</vt:lpstr>
      <vt:lpstr>UV不连续</vt:lpstr>
      <vt:lpstr>MipmapLevel</vt:lpstr>
      <vt:lpstr>PowerPoint 演示文稿</vt:lpstr>
      <vt:lpstr>ddx ddy</vt:lpstr>
      <vt:lpstr>Mipmap Level</vt:lpstr>
      <vt:lpstr>MipmapLevel</vt:lpstr>
      <vt:lpstr>Clamp Mipmap Level</vt:lpstr>
      <vt:lpstr>采样越界</vt:lpstr>
      <vt:lpstr>UV</vt:lpstr>
      <vt:lpstr>UV + Offset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-_-</cp:lastModifiedBy>
  <cp:revision>62</cp:revision>
  <dcterms:created xsi:type="dcterms:W3CDTF">2020-01-16T07:30:00Z</dcterms:created>
  <dcterms:modified xsi:type="dcterms:W3CDTF">2020-01-17T07:28:08Z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